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0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61B316-9961-4F1B-A8E2-B4860CD7A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0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ACD348-E6E0-4781-8789-B3F1429A4D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7125B-6346-4394-A7E8-33A946BB3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255AF-1050-4D24-A43A-9E81DDD35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3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E6C1B3-D8E3-48EA-903E-DF8E4089E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E930-71E8-4D74-A58C-78041AB75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2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FC101-BB77-4C15-B777-A1F6842F4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1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165A8-3338-48D0-9047-F15360C1C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5016A-6C84-4C3B-A56B-44FF2AA93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04D66-F2BE-44EE-88EE-1A9C7A1D1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E589-106D-41F9-8797-E665B8685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4F00-AF53-4B61-9002-C4ADDB233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797E5-32E1-4A05-BFA6-021D64B04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1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9AC87-800A-4C4B-BC3F-98AD8A0C1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6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AF874-6CC4-4818-AEC1-DA0699350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EAB9-ECF8-41A2-91BD-B13C51B342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4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92212-C2E6-4B7D-923E-0D6C28499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47093-F869-41A6-8CBD-1AD40E990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994A1-FD18-4A1D-A221-5D651D476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34D8-5E5D-4215-9050-0EEE943B5C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4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745F1-2D8B-4D9C-9C12-1BB4362D6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5BC7E-F619-45AA-9F98-BE138C04A8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B534D-3D28-48AC-B063-CAB417CE9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5E1921-D68E-476B-B641-A3265CCCBA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2B0D56-E03D-482B-AAE1-5A2E50A53F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ctionary.com/" TargetMode="External"/><Relationship Id="rId3" Type="http://schemas.openxmlformats.org/officeDocument/2006/relationships/hyperlink" Target="https://www.google.com/culturalinstitute" TargetMode="External"/><Relationship Id="rId7" Type="http://schemas.openxmlformats.org/officeDocument/2006/relationships/hyperlink" Target="http://www.onelook.com/" TargetMode="External"/><Relationship Id="rId2" Type="http://schemas.openxmlformats.org/officeDocument/2006/relationships/hyperlink" Target="http://visuword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hrases.org.uk/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pixabay.com/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photosforclass.com/" TargetMode="External"/><Relationship Id="rId9" Type="http://schemas.openxmlformats.org/officeDocument/2006/relationships/hyperlink" Target="https://getkahoo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980728"/>
            <a:ext cx="5954861" cy="2043659"/>
          </a:xfrm>
        </p:spPr>
        <p:txBody>
          <a:bodyPr/>
          <a:lstStyle/>
          <a:p>
            <a:pPr algn="ctr"/>
            <a:r>
              <a:rPr lang="sr-Latn-RS" sz="4000" b="1" dirty="0" smtClean="0">
                <a:latin typeface="Times New Roman" pitchFamily="18" charset="0"/>
                <a:cs typeface="Times New Roman" pitchFamily="18" charset="0"/>
              </a:rPr>
              <a:t>ERASMUS + KA1</a:t>
            </a:r>
            <a:br>
              <a:rPr lang="sr-Latn-R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4000" b="1" dirty="0" smtClean="0">
                <a:latin typeface="Times New Roman" pitchFamily="18" charset="0"/>
                <a:cs typeface="Times New Roman" pitchFamily="18" charset="0"/>
              </a:rPr>
              <a:t>ENGLISH FOR TEACHERS</a:t>
            </a:r>
            <a:br>
              <a:rPr lang="sr-Latn-R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4000" b="1" dirty="0" smtClean="0">
                <a:latin typeface="Times New Roman" pitchFamily="18" charset="0"/>
                <a:cs typeface="Times New Roman" pitchFamily="18" charset="0"/>
              </a:rPr>
              <a:t> (A2, B1)</a:t>
            </a:r>
            <a:endParaRPr lang="sr-Latn-R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Dublin</a:t>
            </a:r>
          </a:p>
          <a:p>
            <a:pPr algn="ctr"/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 28.02. – 05.03.</a:t>
            </a:r>
          </a:p>
          <a:p>
            <a:pPr algn="ctr"/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Ivana </a:t>
            </a: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Tolušić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RS" sz="2000" dirty="0" err="1" smtClean="0">
                <a:latin typeface="Times New Roman" pitchFamily="18" charset="0"/>
                <a:cs typeface="Times New Roman" pitchFamily="18" charset="0"/>
              </a:rPr>
              <a:t>Lacković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, prof.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6464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852436" y="6544305"/>
            <a:ext cx="3744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 smtClean="0"/>
              <a:t>Sufinancirano sredstvima programa Europske unije </a:t>
            </a:r>
            <a:r>
              <a:rPr lang="hr-HR" sz="1000" dirty="0" err="1" smtClean="0"/>
              <a:t>Erasmus</a:t>
            </a:r>
            <a:r>
              <a:rPr lang="hr-HR" sz="1000" dirty="0" smtClean="0"/>
              <a:t>+</a:t>
            </a:r>
            <a:endParaRPr lang="hr-HR" sz="1000" dirty="0"/>
          </a:p>
        </p:txBody>
      </p:sp>
      <p:sp>
        <p:nvSpPr>
          <p:cNvPr id="3" name="Pravokutnik 2"/>
          <p:cNvSpPr/>
          <p:nvPr/>
        </p:nvSpPr>
        <p:spPr>
          <a:xfrm>
            <a:off x="4596852" y="64637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900" dirty="0"/>
              <a:t>Ova publikacija odražava isključivo stajalište autora publikacije i Komisija se ne može smatrati odgovornom prilikom uporabe informacija koje se u njoj nalaze.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5.dan</a:t>
            </a:r>
            <a:endParaRPr lang="hr-H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6425" cy="4525963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Predavač Patrick 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povijest Irske, državno ustrojstvo, engleska gramatika i jezik, usavršavanje jezičnih kompetencija, rad s nastavnim materijalima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3"/>
            <a:ext cx="727280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764704"/>
            <a:ext cx="8226425" cy="5361459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Posjet irskoj Umjetničkoj i nacionalnoj galeriji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" y="2132856"/>
            <a:ext cx="3347798" cy="4725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3275856" cy="4725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252028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6. dan</a:t>
            </a:r>
            <a:endParaRPr lang="hr-H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Rad na poboljšanju jezičnih vještina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Razmjena usvojenih znanja i iskustava iz prakse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Rad u skupinama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Priprema za završno predavanje i izradu portfolia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07196"/>
            <a:ext cx="6031901" cy="32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7. dan</a:t>
            </a:r>
            <a:endParaRPr lang="hr-H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Prezentacija portfolia u skupinama i pojedinačno</a:t>
            </a:r>
          </a:p>
          <a:p>
            <a:r>
              <a:rPr lang="hr-HR" dirty="0" smtClean="0"/>
              <a:t>„Kako preživjeti promet u Dublinu?”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88" y="2708920"/>
            <a:ext cx="6408712" cy="4149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2735288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" y="2708920"/>
            <a:ext cx="2719481" cy="21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00" y="4509120"/>
            <a:ext cx="2476500" cy="2266950"/>
          </a:xfrm>
        </p:spPr>
      </p:pic>
      <p:sp>
        <p:nvSpPr>
          <p:cNvPr id="4" name="Rectangle 3"/>
          <p:cNvSpPr/>
          <p:nvPr/>
        </p:nvSpPr>
        <p:spPr>
          <a:xfrm>
            <a:off x="945799" y="2060848"/>
            <a:ext cx="7596017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0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HVALA NA PAŽNJI! </a:t>
            </a:r>
            <a:r>
              <a:rPr lang="hr-HR" sz="6000" b="1" dirty="0" smtClean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</a:t>
            </a:r>
            <a:endParaRPr lang="en-US" sz="6000" b="1" dirty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3" y="116632"/>
            <a:ext cx="2170781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624639" cy="1143000"/>
          </a:xfrm>
        </p:spPr>
        <p:txBody>
          <a:bodyPr/>
          <a:lstStyle/>
          <a:p>
            <a:pPr algn="ctr"/>
            <a:r>
              <a:rPr lang="sr-Latn-RS" sz="4000" dirty="0" smtClean="0">
                <a:latin typeface="Times New Roman" pitchFamily="18" charset="0"/>
                <a:cs typeface="Times New Roman" pitchFamily="18" charset="0"/>
              </a:rPr>
              <a:t>1. dan</a:t>
            </a:r>
            <a:endParaRPr lang="sr-Latn-R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696647" cy="4525963"/>
          </a:xfrm>
        </p:spPr>
        <p:txBody>
          <a:bodyPr/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Upoznavanje s planom i programom tečaja</a:t>
            </a:r>
          </a:p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Predavanje o irskom obrazovnom sustavom profesorice Pauline Kelley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spoređivanje obrazovnih sustava profesora (iz 14 zemalja) s irskim obrazovnim sustavom</a:t>
            </a: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03697"/>
            <a:ext cx="5644540" cy="3154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764705"/>
            <a:ext cx="7313612" cy="864096"/>
          </a:xfrm>
        </p:spPr>
        <p:txBody>
          <a:bodyPr/>
          <a:lstStyle/>
          <a:p>
            <a:pPr algn="ctr"/>
            <a:r>
              <a:rPr lang="sr-Latn-RS" sz="4000" dirty="0" smtClean="0">
                <a:latin typeface="Times New Roman" pitchFamily="18" charset="0"/>
                <a:cs typeface="Times New Roman" pitchFamily="18" charset="0"/>
              </a:rPr>
              <a:t>2. dan</a:t>
            </a:r>
            <a:endParaRPr lang="sr-Latn-R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5612" y="1772816"/>
            <a:ext cx="8292851" cy="475252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Upoznavanje s nastavnicima tečaja </a:t>
            </a:r>
            <a:r>
              <a:rPr lang="sr-Latn-RS" dirty="0" err="1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for teachers L level i mentorom Louisom Schmidtom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„All the world is a stage.“ (Shakespeare)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Važnost uporabe tehnologije i poznavanja modernih metoda nastave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Razgovor o problematičnim situacijama u razredu, u nastavi te u kontaktu s roditeljima.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Podjela nastavnika u radne skupine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Priprema za izvanučioničku nastavu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posjet Trinity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Collegeu,najpoznatijem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irskom sveučilištu, knjižnici The long room te upoznavanje s poznatom irskom srednjovjekovnom Biblijom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Book of Kells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000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sr-Latn-R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4000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sr-Latn-R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4000" dirty="0" smtClean="0">
                <a:latin typeface="Times New Roman" pitchFamily="18" charset="0"/>
                <a:cs typeface="Times New Roman" pitchFamily="18" charset="0"/>
              </a:rPr>
              <a:t>class</a:t>
            </a:r>
            <a:endParaRPr lang="sr-Latn-R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02"/>
            <a:ext cx="9144000" cy="520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" y="0"/>
            <a:ext cx="6444208" cy="29249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9979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644420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50106"/>
          </a:xfrm>
        </p:spPr>
        <p:txBody>
          <a:bodyPr/>
          <a:lstStyle/>
          <a:p>
            <a:pPr algn="ctr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3. dan</a:t>
            </a:r>
            <a:endParaRPr lang="hr-H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40768"/>
            <a:ext cx="8292851" cy="4896544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Predavač Neil O’Sullivan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društvene mreže i različiti web alati u nastavi 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  <a:hlinkClick r:id="rId2"/>
              </a:rPr>
              <a:t>visuwords.com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https://www.google.com/culturalinstitute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  <a:hlinkClick r:id="rId4"/>
              </a:rPr>
              <a:t>photosforclass.com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hlinkClick r:id="rId5"/>
              </a:rPr>
              <a:t>pixabay.com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Language and writing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www.phrases.org.uk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www.onelook.com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dictionary.com</a:t>
            </a:r>
            <a:endParaRPr lang="hr-HR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  <a:hlinkClick r:id="rId9"/>
              </a:rPr>
              <a:t>getkahoot.com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25142"/>
            <a:ext cx="5400600" cy="2492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2"/>
            <a:ext cx="5220072" cy="21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476672"/>
            <a:ext cx="8226425" cy="5649491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Posjet Arheološkom muzeju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Tara Brooch  keltski broš, 700 god.pr. Kr.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" y="1985642"/>
            <a:ext cx="4544599" cy="2235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5642"/>
            <a:ext cx="4640261" cy="4872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4221088"/>
            <a:ext cx="489654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4. dan</a:t>
            </a:r>
            <a:endParaRPr lang="hr-H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Cjelodnevni izlet u Glendalough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irski nacionalni park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5"/>
            <a:ext cx="6569968" cy="2235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8" y="2123094"/>
            <a:ext cx="2574032" cy="4719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6569968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zlet u Kilkenny </a:t>
            </a:r>
            <a:r>
              <a:rPr lang="hr-HR" dirty="0" smtClean="0">
                <a:sym typeface="Wingdings" pitchFamily="2" charset="2"/>
              </a:rPr>
              <a:t> srednjovjekovni irski grad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" y="2276873"/>
            <a:ext cx="4684468" cy="229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427984" cy="4581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085"/>
            <a:ext cx="4716016" cy="2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080_slide">
  <a:themeElements>
    <a:clrScheme name="Office Theme 2">
      <a:dk1>
        <a:srgbClr val="000000"/>
      </a:dk1>
      <a:lt1>
        <a:srgbClr val="66CC99"/>
      </a:lt1>
      <a:dk2>
        <a:srgbClr val="000000"/>
      </a:dk2>
      <a:lt2>
        <a:srgbClr val="CCCCCC"/>
      </a:lt2>
      <a:accent1>
        <a:srgbClr val="415C2E"/>
      </a:accent1>
      <a:accent2>
        <a:srgbClr val="2F5268"/>
      </a:accent2>
      <a:accent3>
        <a:srgbClr val="B8E2CA"/>
      </a:accent3>
      <a:accent4>
        <a:srgbClr val="000000"/>
      </a:accent4>
      <a:accent5>
        <a:srgbClr val="B0B5AD"/>
      </a:accent5>
      <a:accent6>
        <a:srgbClr val="2A495E"/>
      </a:accent6>
      <a:hlink>
        <a:srgbClr val="663D65"/>
      </a:hlink>
      <a:folHlink>
        <a:srgbClr val="2A543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387054"/>
        </a:accent1>
        <a:accent2>
          <a:srgbClr val="03944B"/>
        </a:accent2>
        <a:accent3>
          <a:srgbClr val="B8E2CA"/>
        </a:accent3>
        <a:accent4>
          <a:srgbClr val="000000"/>
        </a:accent4>
        <a:accent5>
          <a:srgbClr val="AEBBB3"/>
        </a:accent5>
        <a:accent6>
          <a:srgbClr val="028643"/>
        </a:accent6>
        <a:hlink>
          <a:srgbClr val="027039"/>
        </a:hlink>
        <a:folHlink>
          <a:srgbClr val="0252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415C2E"/>
        </a:accent1>
        <a:accent2>
          <a:srgbClr val="2F5268"/>
        </a:accent2>
        <a:accent3>
          <a:srgbClr val="B8E2CA"/>
        </a:accent3>
        <a:accent4>
          <a:srgbClr val="000000"/>
        </a:accent4>
        <a:accent5>
          <a:srgbClr val="B0B5AD"/>
        </a:accent5>
        <a:accent6>
          <a:srgbClr val="2A495E"/>
        </a:accent6>
        <a:hlink>
          <a:srgbClr val="663D65"/>
        </a:hlink>
        <a:folHlink>
          <a:srgbClr val="2A54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2A543E"/>
        </a:accent1>
        <a:accent2>
          <a:srgbClr val="623740"/>
        </a:accent2>
        <a:accent3>
          <a:srgbClr val="B8E2CA"/>
        </a:accent3>
        <a:accent4>
          <a:srgbClr val="000000"/>
        </a:accent4>
        <a:accent5>
          <a:srgbClr val="ACB3AF"/>
        </a:accent5>
        <a:accent6>
          <a:srgbClr val="583139"/>
        </a:accent6>
        <a:hlink>
          <a:srgbClr val="504B25"/>
        </a:hlink>
        <a:folHlink>
          <a:srgbClr val="62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72453F"/>
        </a:accent1>
        <a:accent2>
          <a:srgbClr val="514C29"/>
        </a:accent2>
        <a:accent3>
          <a:srgbClr val="B8E2CA"/>
        </a:accent3>
        <a:accent4>
          <a:srgbClr val="000000"/>
        </a:accent4>
        <a:accent5>
          <a:srgbClr val="BCB0AF"/>
        </a:accent5>
        <a:accent6>
          <a:srgbClr val="494424"/>
        </a:accent6>
        <a:hlink>
          <a:srgbClr val="2F5641"/>
        </a:hlink>
        <a:folHlink>
          <a:srgbClr val="4B38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87054"/>
        </a:accent1>
        <a:accent2>
          <a:srgbClr val="03944B"/>
        </a:accent2>
        <a:accent3>
          <a:srgbClr val="FFFFFF"/>
        </a:accent3>
        <a:accent4>
          <a:srgbClr val="000000"/>
        </a:accent4>
        <a:accent5>
          <a:srgbClr val="AEBBB3"/>
        </a:accent5>
        <a:accent6>
          <a:srgbClr val="028643"/>
        </a:accent6>
        <a:hlink>
          <a:srgbClr val="027039"/>
        </a:hlink>
        <a:folHlink>
          <a:srgbClr val="0252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15C2E"/>
        </a:accent1>
        <a:accent2>
          <a:srgbClr val="2F5268"/>
        </a:accent2>
        <a:accent3>
          <a:srgbClr val="FFFFFF"/>
        </a:accent3>
        <a:accent4>
          <a:srgbClr val="000000"/>
        </a:accent4>
        <a:accent5>
          <a:srgbClr val="B0B5AD"/>
        </a:accent5>
        <a:accent6>
          <a:srgbClr val="2A495E"/>
        </a:accent6>
        <a:hlink>
          <a:srgbClr val="663D65"/>
        </a:hlink>
        <a:folHlink>
          <a:srgbClr val="2A54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543E"/>
        </a:accent1>
        <a:accent2>
          <a:srgbClr val="623740"/>
        </a:accent2>
        <a:accent3>
          <a:srgbClr val="FFFFFF"/>
        </a:accent3>
        <a:accent4>
          <a:srgbClr val="000000"/>
        </a:accent4>
        <a:accent5>
          <a:srgbClr val="ACB3AF"/>
        </a:accent5>
        <a:accent6>
          <a:srgbClr val="583139"/>
        </a:accent6>
        <a:hlink>
          <a:srgbClr val="504B25"/>
        </a:hlink>
        <a:folHlink>
          <a:srgbClr val="62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453F"/>
        </a:accent1>
        <a:accent2>
          <a:srgbClr val="514C29"/>
        </a:accent2>
        <a:accent3>
          <a:srgbClr val="FFFFFF"/>
        </a:accent3>
        <a:accent4>
          <a:srgbClr val="000000"/>
        </a:accent4>
        <a:accent5>
          <a:srgbClr val="BCB0AF"/>
        </a:accent5>
        <a:accent6>
          <a:srgbClr val="494424"/>
        </a:accent6>
        <a:hlink>
          <a:srgbClr val="2F5641"/>
        </a:hlink>
        <a:folHlink>
          <a:srgbClr val="4B38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CC99"/>
      </a:lt1>
      <a:dk2>
        <a:srgbClr val="000000"/>
      </a:dk2>
      <a:lt2>
        <a:srgbClr val="CCCCCC"/>
      </a:lt2>
      <a:accent1>
        <a:srgbClr val="415C2E"/>
      </a:accent1>
      <a:accent2>
        <a:srgbClr val="2F5268"/>
      </a:accent2>
      <a:accent3>
        <a:srgbClr val="B8E2CA"/>
      </a:accent3>
      <a:accent4>
        <a:srgbClr val="000000"/>
      </a:accent4>
      <a:accent5>
        <a:srgbClr val="B0B5AD"/>
      </a:accent5>
      <a:accent6>
        <a:srgbClr val="2A495E"/>
      </a:accent6>
      <a:hlink>
        <a:srgbClr val="663D65"/>
      </a:hlink>
      <a:folHlink>
        <a:srgbClr val="2A54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387054"/>
        </a:accent1>
        <a:accent2>
          <a:srgbClr val="03944B"/>
        </a:accent2>
        <a:accent3>
          <a:srgbClr val="B8E2CA"/>
        </a:accent3>
        <a:accent4>
          <a:srgbClr val="000000"/>
        </a:accent4>
        <a:accent5>
          <a:srgbClr val="AEBBB3"/>
        </a:accent5>
        <a:accent6>
          <a:srgbClr val="028643"/>
        </a:accent6>
        <a:hlink>
          <a:srgbClr val="027039"/>
        </a:hlink>
        <a:folHlink>
          <a:srgbClr val="0252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415C2E"/>
        </a:accent1>
        <a:accent2>
          <a:srgbClr val="2F5268"/>
        </a:accent2>
        <a:accent3>
          <a:srgbClr val="B8E2CA"/>
        </a:accent3>
        <a:accent4>
          <a:srgbClr val="000000"/>
        </a:accent4>
        <a:accent5>
          <a:srgbClr val="B0B5AD"/>
        </a:accent5>
        <a:accent6>
          <a:srgbClr val="2A495E"/>
        </a:accent6>
        <a:hlink>
          <a:srgbClr val="663D65"/>
        </a:hlink>
        <a:folHlink>
          <a:srgbClr val="2A54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2A543E"/>
        </a:accent1>
        <a:accent2>
          <a:srgbClr val="623740"/>
        </a:accent2>
        <a:accent3>
          <a:srgbClr val="B8E2CA"/>
        </a:accent3>
        <a:accent4>
          <a:srgbClr val="000000"/>
        </a:accent4>
        <a:accent5>
          <a:srgbClr val="ACB3AF"/>
        </a:accent5>
        <a:accent6>
          <a:srgbClr val="583139"/>
        </a:accent6>
        <a:hlink>
          <a:srgbClr val="504B25"/>
        </a:hlink>
        <a:folHlink>
          <a:srgbClr val="62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99"/>
        </a:lt1>
        <a:dk2>
          <a:srgbClr val="000000"/>
        </a:dk2>
        <a:lt2>
          <a:srgbClr val="CCCCCC"/>
        </a:lt2>
        <a:accent1>
          <a:srgbClr val="72453F"/>
        </a:accent1>
        <a:accent2>
          <a:srgbClr val="514C29"/>
        </a:accent2>
        <a:accent3>
          <a:srgbClr val="B8E2CA"/>
        </a:accent3>
        <a:accent4>
          <a:srgbClr val="000000"/>
        </a:accent4>
        <a:accent5>
          <a:srgbClr val="BCB0AF"/>
        </a:accent5>
        <a:accent6>
          <a:srgbClr val="494424"/>
        </a:accent6>
        <a:hlink>
          <a:srgbClr val="2F5641"/>
        </a:hlink>
        <a:folHlink>
          <a:srgbClr val="4B38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87054"/>
        </a:accent1>
        <a:accent2>
          <a:srgbClr val="03944B"/>
        </a:accent2>
        <a:accent3>
          <a:srgbClr val="FFFFFF"/>
        </a:accent3>
        <a:accent4>
          <a:srgbClr val="000000"/>
        </a:accent4>
        <a:accent5>
          <a:srgbClr val="AEBBB3"/>
        </a:accent5>
        <a:accent6>
          <a:srgbClr val="028643"/>
        </a:accent6>
        <a:hlink>
          <a:srgbClr val="027039"/>
        </a:hlink>
        <a:folHlink>
          <a:srgbClr val="0252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15C2E"/>
        </a:accent1>
        <a:accent2>
          <a:srgbClr val="2F5268"/>
        </a:accent2>
        <a:accent3>
          <a:srgbClr val="FFFFFF"/>
        </a:accent3>
        <a:accent4>
          <a:srgbClr val="000000"/>
        </a:accent4>
        <a:accent5>
          <a:srgbClr val="B0B5AD"/>
        </a:accent5>
        <a:accent6>
          <a:srgbClr val="2A495E"/>
        </a:accent6>
        <a:hlink>
          <a:srgbClr val="663D65"/>
        </a:hlink>
        <a:folHlink>
          <a:srgbClr val="2A54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543E"/>
        </a:accent1>
        <a:accent2>
          <a:srgbClr val="623740"/>
        </a:accent2>
        <a:accent3>
          <a:srgbClr val="FFFFFF"/>
        </a:accent3>
        <a:accent4>
          <a:srgbClr val="000000"/>
        </a:accent4>
        <a:accent5>
          <a:srgbClr val="ACB3AF"/>
        </a:accent5>
        <a:accent6>
          <a:srgbClr val="583139"/>
        </a:accent6>
        <a:hlink>
          <a:srgbClr val="504B25"/>
        </a:hlink>
        <a:folHlink>
          <a:srgbClr val="62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453F"/>
        </a:accent1>
        <a:accent2>
          <a:srgbClr val="514C29"/>
        </a:accent2>
        <a:accent3>
          <a:srgbClr val="FFFFFF"/>
        </a:accent3>
        <a:accent4>
          <a:srgbClr val="000000"/>
        </a:accent4>
        <a:accent5>
          <a:srgbClr val="BCB0AF"/>
        </a:accent5>
        <a:accent6>
          <a:srgbClr val="494424"/>
        </a:accent6>
        <a:hlink>
          <a:srgbClr val="2F5641"/>
        </a:hlink>
        <a:folHlink>
          <a:srgbClr val="4B38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ind_1080_slide</Template>
  <TotalTime>231</TotalTime>
  <Words>301</Words>
  <Application>Microsoft Office PowerPoint</Application>
  <PresentationFormat>Prikaz na zaslonu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16" baseType="lpstr">
      <vt:lpstr>ind_1080_slide</vt:lpstr>
      <vt:lpstr>1_Default Design</vt:lpstr>
      <vt:lpstr>ERASMUS + KA1 ENGLISH FOR TEACHERS  (A2, B1)</vt:lpstr>
      <vt:lpstr>1. dan</vt:lpstr>
      <vt:lpstr>2. dan</vt:lpstr>
      <vt:lpstr>My English class</vt:lpstr>
      <vt:lpstr>PowerPointova prezentacija</vt:lpstr>
      <vt:lpstr>3. dan</vt:lpstr>
      <vt:lpstr>PowerPointova prezentacija</vt:lpstr>
      <vt:lpstr>4. dan</vt:lpstr>
      <vt:lpstr>PowerPointova prezentacija</vt:lpstr>
      <vt:lpstr>5.dan</vt:lpstr>
      <vt:lpstr>PowerPointova prezentacija</vt:lpstr>
      <vt:lpstr>6. dan</vt:lpstr>
      <vt:lpstr>7. dan</vt:lpstr>
      <vt:lpstr>PowerPointova prezentacija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KA1 ENGLISH FOR TEACHERS  (A2 B1)</dc:title>
  <dc:creator>Bozena Rakitic</dc:creator>
  <cp:lastModifiedBy>projekt</cp:lastModifiedBy>
  <cp:revision>21</cp:revision>
  <dcterms:created xsi:type="dcterms:W3CDTF">2016-03-30T17:40:37Z</dcterms:created>
  <dcterms:modified xsi:type="dcterms:W3CDTF">2016-03-31T06:21:44Z</dcterms:modified>
</cp:coreProperties>
</file>